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257" r:id="rId5"/>
    <p:sldId id="267" r:id="rId6"/>
    <p:sldId id="273" r:id="rId7"/>
    <p:sldId id="259" r:id="rId8"/>
    <p:sldId id="268" r:id="rId9"/>
    <p:sldId id="261" r:id="rId10"/>
    <p:sldId id="269" r:id="rId11"/>
    <p:sldId id="263" r:id="rId12"/>
    <p:sldId id="270" r:id="rId13"/>
    <p:sldId id="271" r:id="rId14"/>
    <p:sldId id="266" r:id="rId15"/>
  </p:sldIdLst>
  <p:sldSz cx="9144000" cy="6858000" type="screen4x3"/>
  <p:notesSz cx="6858000" cy="9144000"/>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363D03-0B91-F347-9F74-2CCDB8BEBB19}" type="datetimeFigureOut">
              <a:rPr lang="en-GB" smtClean="0"/>
              <a:pPr/>
              <a:t>01/02/2021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0AA7F4-E73D-BC4A-9933-5B11C2950C10}" type="slidenum">
              <a:rPr lang="en-GB" smtClean="0"/>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37B5D6-4B6B-8047-A714-485C5C5A8186}" type="datetimeFigureOut">
              <a:rPr lang="en-GB" smtClean="0"/>
              <a:pPr/>
              <a:t>01/02/2021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BA3F14-F93D-1A41-A3D1-6C097FBB284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a:lstStyle/>
          <a:p>
            <a:pPr eaLnBrk="1" hangingPunct="1">
              <a:spcBef>
                <a:spcPct val="0"/>
              </a:spcBef>
            </a:pPr>
            <a:endParaRPr lang="en-GB"/>
          </a:p>
        </p:txBody>
      </p:sp>
      <p:sp>
        <p:nvSpPr>
          <p:cNvPr id="7172" name="Slide Number Placeholder 3"/>
          <p:cNvSpPr>
            <a:spLocks noGrp="1"/>
          </p:cNvSpPr>
          <p:nvPr>
            <p:ph type="sldNum" sz="quarter" idx="5"/>
          </p:nvPr>
        </p:nvSpPr>
        <p:spPr bwMode="auto">
          <a:noFill/>
          <a:ln>
            <a:miter lim="800000"/>
            <a:headEnd/>
            <a:tailEnd/>
          </a:ln>
        </p:spPr>
        <p:txBody>
          <a:bodyPr/>
          <a:lstStyle/>
          <a:p>
            <a:fld id="{54E8DDED-D4C4-BD4E-A472-42CC96CEEDD6}" type="slidenum">
              <a:rPr lang="en-GB"/>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GB"/>
          </a:p>
        </p:txBody>
      </p:sp>
      <p:sp>
        <p:nvSpPr>
          <p:cNvPr id="23556" name="Slide Number Placeholder 3"/>
          <p:cNvSpPr>
            <a:spLocks noGrp="1"/>
          </p:cNvSpPr>
          <p:nvPr>
            <p:ph type="sldNum" sz="quarter" idx="5"/>
          </p:nvPr>
        </p:nvSpPr>
        <p:spPr bwMode="auto">
          <a:noFill/>
          <a:ln>
            <a:miter lim="800000"/>
            <a:headEnd/>
            <a:tailEnd/>
          </a:ln>
        </p:spPr>
        <p:txBody>
          <a:bodyPr/>
          <a:lstStyle/>
          <a:p>
            <a:fld id="{836F8792-4174-B54B-AC4D-0E1A72743479}" type="slidenum">
              <a:rPr lang="en-GB">
                <a:solidFill>
                  <a:srgbClr val="000000"/>
                </a:solidFill>
              </a:rPr>
              <a:pPr/>
              <a:t>10</a:t>
            </a:fld>
            <a:endParaRPr lang="en-GB">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a:lstStyle/>
          <a:p>
            <a:pPr eaLnBrk="1" hangingPunct="1">
              <a:spcBef>
                <a:spcPct val="0"/>
              </a:spcBef>
            </a:pPr>
            <a:endParaRPr lang="en-GB"/>
          </a:p>
        </p:txBody>
      </p:sp>
      <p:sp>
        <p:nvSpPr>
          <p:cNvPr id="25604" name="Slide Number Placeholder 3"/>
          <p:cNvSpPr>
            <a:spLocks noGrp="1"/>
          </p:cNvSpPr>
          <p:nvPr>
            <p:ph type="sldNum" sz="quarter" idx="5"/>
          </p:nvPr>
        </p:nvSpPr>
        <p:spPr bwMode="auto">
          <a:noFill/>
          <a:ln>
            <a:miter lim="800000"/>
            <a:headEnd/>
            <a:tailEnd/>
          </a:ln>
        </p:spPr>
        <p:txBody>
          <a:bodyPr/>
          <a:lstStyle/>
          <a:p>
            <a:fld id="{F36EE58E-B64A-314D-B69B-25ECC315CE70}" type="slidenum">
              <a:rPr lang="en-GB">
                <a:solidFill>
                  <a:srgbClr val="000000"/>
                </a:solidFill>
              </a:rPr>
              <a:pPr/>
              <a:t>11</a:t>
            </a:fld>
            <a:endParaRPr lang="en-GB">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a:lstStyle/>
          <a:p>
            <a:pPr eaLnBrk="1" hangingPunct="1">
              <a:spcBef>
                <a:spcPct val="0"/>
              </a:spcBef>
            </a:pPr>
            <a:endParaRPr lang="en-GB"/>
          </a:p>
        </p:txBody>
      </p:sp>
      <p:sp>
        <p:nvSpPr>
          <p:cNvPr id="9220" name="Slide Number Placeholder 3"/>
          <p:cNvSpPr>
            <a:spLocks noGrp="1"/>
          </p:cNvSpPr>
          <p:nvPr>
            <p:ph type="sldNum" sz="quarter" idx="5"/>
          </p:nvPr>
        </p:nvSpPr>
        <p:spPr bwMode="auto">
          <a:noFill/>
          <a:ln>
            <a:miter lim="800000"/>
            <a:headEnd/>
            <a:tailEnd/>
          </a:ln>
        </p:spPr>
        <p:txBody>
          <a:bodyPr/>
          <a:lstStyle/>
          <a:p>
            <a:fld id="{69EE549C-D67E-1442-9DA5-C31BBB8AAD2A}" type="slidenum">
              <a:rPr lang="en-GB"/>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a:lstStyle/>
          <a:p>
            <a:pPr eaLnBrk="1" hangingPunct="1">
              <a:spcBef>
                <a:spcPct val="0"/>
              </a:spcBef>
            </a:pPr>
            <a:endParaRPr lang="en-GB"/>
          </a:p>
        </p:txBody>
      </p:sp>
      <p:sp>
        <p:nvSpPr>
          <p:cNvPr id="9220" name="Slide Number Placeholder 3"/>
          <p:cNvSpPr>
            <a:spLocks noGrp="1"/>
          </p:cNvSpPr>
          <p:nvPr>
            <p:ph type="sldNum" sz="quarter" idx="5"/>
          </p:nvPr>
        </p:nvSpPr>
        <p:spPr bwMode="auto">
          <a:noFill/>
          <a:ln>
            <a:miter lim="800000"/>
            <a:headEnd/>
            <a:tailEnd/>
          </a:ln>
        </p:spPr>
        <p:txBody>
          <a:bodyPr/>
          <a:lstStyle/>
          <a:p>
            <a:fld id="{69EE549C-D67E-1442-9DA5-C31BBB8AAD2A}" type="slidenum">
              <a:rPr lang="en-GB"/>
              <a:pPr/>
              <a:t>3</a:t>
            </a:fld>
            <a:endParaRPr lang="en-GB"/>
          </a:p>
        </p:txBody>
      </p:sp>
    </p:spTree>
    <p:extLst>
      <p:ext uri="{BB962C8B-B14F-4D97-AF65-F5344CB8AC3E}">
        <p14:creationId xmlns:p14="http://schemas.microsoft.com/office/powerpoint/2010/main" val="1768949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a:lstStyle/>
          <a:p>
            <a:endParaRPr lang="en-US"/>
          </a:p>
        </p:txBody>
      </p:sp>
      <p:sp>
        <p:nvSpPr>
          <p:cNvPr id="11268" name="Slide Number Placeholder 3"/>
          <p:cNvSpPr>
            <a:spLocks noGrp="1"/>
          </p:cNvSpPr>
          <p:nvPr>
            <p:ph type="sldNum" sz="quarter" idx="5"/>
          </p:nvPr>
        </p:nvSpPr>
        <p:spPr bwMode="auto">
          <a:noFill/>
          <a:ln>
            <a:miter lim="800000"/>
            <a:headEnd/>
            <a:tailEnd/>
          </a:ln>
        </p:spPr>
        <p:txBody>
          <a:bodyPr/>
          <a:lstStyle/>
          <a:p>
            <a:fld id="{4BFF65E7-0BD2-C844-A03B-2176CAE4A90F}"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a:lstStyle/>
          <a:p>
            <a:pPr eaLnBrk="1" hangingPunct="1">
              <a:spcBef>
                <a:spcPct val="0"/>
              </a:spcBef>
            </a:pPr>
            <a:endParaRPr lang="en-GB"/>
          </a:p>
        </p:txBody>
      </p:sp>
      <p:sp>
        <p:nvSpPr>
          <p:cNvPr id="13316" name="Slide Number Placeholder 3"/>
          <p:cNvSpPr>
            <a:spLocks noGrp="1"/>
          </p:cNvSpPr>
          <p:nvPr>
            <p:ph type="sldNum" sz="quarter" idx="5"/>
          </p:nvPr>
        </p:nvSpPr>
        <p:spPr bwMode="auto">
          <a:noFill/>
          <a:ln>
            <a:miter lim="800000"/>
            <a:headEnd/>
            <a:tailEnd/>
          </a:ln>
        </p:spPr>
        <p:txBody>
          <a:bodyPr/>
          <a:lstStyle/>
          <a:p>
            <a:fld id="{5A4FA488-3C68-7049-933D-C80128D2E80B}" type="slidenum">
              <a:rPr lang="en-GB"/>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pPr eaLnBrk="1" hangingPunct="1">
              <a:spcBef>
                <a:spcPct val="0"/>
              </a:spcBef>
            </a:pPr>
            <a:endParaRPr lang="en-GB"/>
          </a:p>
        </p:txBody>
      </p:sp>
      <p:sp>
        <p:nvSpPr>
          <p:cNvPr id="15364" name="Slide Number Placeholder 3"/>
          <p:cNvSpPr>
            <a:spLocks noGrp="1"/>
          </p:cNvSpPr>
          <p:nvPr>
            <p:ph type="sldNum" sz="quarter" idx="5"/>
          </p:nvPr>
        </p:nvSpPr>
        <p:spPr bwMode="auto">
          <a:noFill/>
          <a:ln>
            <a:miter lim="800000"/>
            <a:headEnd/>
            <a:tailEnd/>
          </a:ln>
        </p:spPr>
        <p:txBody>
          <a:bodyPr/>
          <a:lstStyle/>
          <a:p>
            <a:fld id="{E8EAE2B7-C107-2D41-A9B6-693FAEF99B68}" type="slidenum">
              <a:rPr lang="en-GB"/>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a:lstStyle/>
          <a:p>
            <a:pPr eaLnBrk="1" hangingPunct="1">
              <a:spcBef>
                <a:spcPct val="0"/>
              </a:spcBef>
            </a:pPr>
            <a:endParaRPr lang="en-GB"/>
          </a:p>
        </p:txBody>
      </p:sp>
      <p:sp>
        <p:nvSpPr>
          <p:cNvPr id="17412" name="Slide Number Placeholder 3"/>
          <p:cNvSpPr>
            <a:spLocks noGrp="1"/>
          </p:cNvSpPr>
          <p:nvPr>
            <p:ph type="sldNum" sz="quarter" idx="5"/>
          </p:nvPr>
        </p:nvSpPr>
        <p:spPr bwMode="auto">
          <a:noFill/>
          <a:ln>
            <a:miter lim="800000"/>
            <a:headEnd/>
            <a:tailEnd/>
          </a:ln>
        </p:spPr>
        <p:txBody>
          <a:bodyPr/>
          <a:lstStyle/>
          <a:p>
            <a:fld id="{AA47D21F-B4F0-384E-ABDB-A39E3E25E9A1}" type="slidenum">
              <a:rPr lang="en-GB">
                <a:solidFill>
                  <a:srgbClr val="000000"/>
                </a:solidFill>
              </a:rPr>
              <a:pPr/>
              <a:t>7</a:t>
            </a:fld>
            <a:endParaRPr lang="en-GB">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a:lstStyle/>
          <a:p>
            <a:pPr eaLnBrk="1" hangingPunct="1">
              <a:spcBef>
                <a:spcPct val="0"/>
              </a:spcBef>
            </a:pPr>
            <a:endParaRPr lang="en-GB"/>
          </a:p>
        </p:txBody>
      </p:sp>
      <p:sp>
        <p:nvSpPr>
          <p:cNvPr id="19460" name="Slide Number Placeholder 3"/>
          <p:cNvSpPr>
            <a:spLocks noGrp="1"/>
          </p:cNvSpPr>
          <p:nvPr>
            <p:ph type="sldNum" sz="quarter" idx="5"/>
          </p:nvPr>
        </p:nvSpPr>
        <p:spPr bwMode="auto">
          <a:noFill/>
          <a:ln>
            <a:miter lim="800000"/>
            <a:headEnd/>
            <a:tailEnd/>
          </a:ln>
        </p:spPr>
        <p:txBody>
          <a:bodyPr/>
          <a:lstStyle/>
          <a:p>
            <a:fld id="{87C689F8-1D6A-2A4C-A06B-7897792237F4}" type="slidenum">
              <a:rPr lang="en-GB">
                <a:solidFill>
                  <a:srgbClr val="000000"/>
                </a:solidFill>
              </a:rPr>
              <a:pPr/>
              <a:t>8</a:t>
            </a:fld>
            <a:endParaRPr lang="en-GB">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a:lstStyle/>
          <a:p>
            <a:pPr eaLnBrk="1" hangingPunct="1">
              <a:spcBef>
                <a:spcPct val="0"/>
              </a:spcBef>
            </a:pPr>
            <a:endParaRPr lang="en-GB"/>
          </a:p>
        </p:txBody>
      </p:sp>
      <p:sp>
        <p:nvSpPr>
          <p:cNvPr id="21508" name="Slide Number Placeholder 3"/>
          <p:cNvSpPr>
            <a:spLocks noGrp="1"/>
          </p:cNvSpPr>
          <p:nvPr>
            <p:ph type="sldNum" sz="quarter" idx="5"/>
          </p:nvPr>
        </p:nvSpPr>
        <p:spPr bwMode="auto">
          <a:noFill/>
          <a:ln>
            <a:miter lim="800000"/>
            <a:headEnd/>
            <a:tailEnd/>
          </a:ln>
        </p:spPr>
        <p:txBody>
          <a:bodyPr/>
          <a:lstStyle/>
          <a:p>
            <a:fld id="{EFBE4705-5B0D-054F-8D88-C5BF846E9C20}" type="slidenum">
              <a:rPr lang="en-GB">
                <a:solidFill>
                  <a:srgbClr val="000000"/>
                </a:solidFill>
              </a:rPr>
              <a:pPr/>
              <a:t>9</a:t>
            </a:fld>
            <a:endParaRPr lang="en-GB">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
        <p:nvSpPr>
          <p:cNvPr id="9"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cxnSp>
        <p:nvCxnSpPr>
          <p:cNvPr id="4" name="Straight Connector 6"/>
          <p:cNvCxnSpPr/>
          <p:nvPr userDrawn="1"/>
        </p:nvCxnSpPr>
        <p:spPr>
          <a:xfrm>
            <a:off x="5202238" y="1089025"/>
            <a:ext cx="394176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1691616" y="188568"/>
            <a:ext cx="6969432" cy="814050"/>
          </a:xfrm>
        </p:spPr>
        <p:txBody>
          <a:bodyPr>
            <a:normAutofit/>
          </a:bodyPr>
          <a:lstStyle>
            <a:lvl1pPr algn="l">
              <a:defRPr sz="3600">
                <a:solidFill>
                  <a:schemeClr val="tx2"/>
                </a:solidFill>
              </a:defRPr>
            </a:lvl1pPr>
          </a:lstStyle>
          <a:p>
            <a:r>
              <a:rPr lang="en-US"/>
              <a:t>Click to edit Master title style</a:t>
            </a:r>
            <a:endParaRPr lang="en-GB"/>
          </a:p>
        </p:txBody>
      </p:sp>
      <p:sp>
        <p:nvSpPr>
          <p:cNvPr id="5" name="Date Placeholder 10"/>
          <p:cNvSpPr>
            <a:spLocks noGrp="1"/>
          </p:cNvSpPr>
          <p:nvPr>
            <p:ph type="dt" sz="half" idx="10"/>
          </p:nvPr>
        </p:nvSpPr>
        <p:spPr/>
        <p:txBody>
          <a:bodyPr/>
          <a:lstStyle>
            <a:lvl1pPr>
              <a:defRPr/>
            </a:lvl1pPr>
          </a:lstStyle>
          <a:p>
            <a:fld id="{0130DB22-25FB-1145-8004-7B70F5139123}" type="datetime1">
              <a:rPr lang="en-GB"/>
              <a:pPr/>
              <a:t>01/02/2021</a:t>
            </a:fld>
            <a:endParaRPr lang="en-GB"/>
          </a:p>
        </p:txBody>
      </p:sp>
      <p:sp>
        <p:nvSpPr>
          <p:cNvPr id="6" name="Slide Number Placeholder 11"/>
          <p:cNvSpPr>
            <a:spLocks noGrp="1"/>
          </p:cNvSpPr>
          <p:nvPr>
            <p:ph type="sldNum" sz="quarter" idx="11"/>
          </p:nvPr>
        </p:nvSpPr>
        <p:spPr/>
        <p:txBody>
          <a:bodyPr/>
          <a:lstStyle>
            <a:lvl1pPr>
              <a:defRPr/>
            </a:lvl1pPr>
          </a:lstStyle>
          <a:p>
            <a:endParaRPr lang="en-GB"/>
          </a:p>
        </p:txBody>
      </p:sp>
      <p:sp>
        <p:nvSpPr>
          <p:cNvPr id="7" name="Footer Placeholder 12"/>
          <p:cNvSpPr>
            <a:spLocks noGrp="1"/>
          </p:cNvSpPr>
          <p:nvPr>
            <p:ph type="ftr" sz="quarter" idx="12"/>
          </p:nvPr>
        </p:nvSpPr>
        <p:spPr>
          <a:xfrm>
            <a:off x="6192838" y="6308725"/>
            <a:ext cx="2714625" cy="365125"/>
          </a:xfrm>
        </p:spPr>
        <p:txBody>
          <a:bodyPr/>
          <a:lstStyle>
            <a:lvl1pPr algn="l">
              <a:defRPr>
                <a:solidFill>
                  <a:schemeClr val="tx2"/>
                </a:solidFill>
              </a:defRPr>
            </a:lvl1pPr>
          </a:lstStyle>
          <a:p>
            <a:r>
              <a:rPr lang="en-GB" dirty="0" smtClean="0"/>
              <a:t>Eden Academy Trust      Continuing Professional Development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14" y="188568"/>
            <a:ext cx="952500" cy="82867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0ADBF77-72E1-DD47-AB8D-D74EDAFBA7C3}" type="datetimeFigureOut">
              <a:rPr lang="en-GB" smtClean="0"/>
              <a:pPr/>
              <a:t>01/02/2021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1215A1-C2A0-C447-B2B3-66E6F0975BF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DBF77-72E1-DD47-AB8D-D74EDAFBA7C3}" type="datetimeFigureOut">
              <a:rPr lang="en-GB" smtClean="0"/>
              <a:pPr/>
              <a:t>01/02/2021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215A1-C2A0-C447-B2B3-66E6F0975BF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rangewood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drive.google.com/file/d/1hxojIzW85ozd1NFkkmjtaX0SpLnVocYF/view?usp=sharing"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www.theedenacademy.co.uk/assets/uploads/Top_Tips_for_Wellbeing_03_2020.pdf"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hyperlink" Target="https://drive.google.com/file/d/1GLkmChFfBbBG81FUNte4A3DIMKkDgNvk/view?usp=sharin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1sLS3W7OxynVW7Wpb501NyqqmICK-xxi0/view?usp=sharing"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drive.google.com/file/d/1c3yfWCAla7fBYDWxILjasHh6db3wOMrO/view?usp=sharing"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hyperlink" Target="https://drive.google.com/file/d/1gk7amJZmWzj_QmnYawf8bwJ0xMCRFqVo/view?usp=sharing"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http://www.grangewoodschool.co.uk/images/blank.png">
            <a:hlinkClick r:id="rId3"/>
          </p:cNvPr>
          <p:cNvPicPr>
            <a:picLocks noChangeAspect="1" noChangeArrowheads="1"/>
          </p:cNvPicPr>
          <p:nvPr/>
        </p:nvPicPr>
        <p:blipFill>
          <a:blip r:embed="rId4"/>
          <a:srcRect/>
          <a:stretch>
            <a:fillRect/>
          </a:stretch>
        </p:blipFill>
        <p:spPr bwMode="auto">
          <a:xfrm>
            <a:off x="120650" y="-60325"/>
            <a:ext cx="9525" cy="9525"/>
          </a:xfrm>
          <a:prstGeom prst="rect">
            <a:avLst/>
          </a:prstGeom>
          <a:noFill/>
          <a:ln w="9525">
            <a:noFill/>
            <a:miter lim="800000"/>
            <a:headEnd/>
            <a:tailEnd/>
          </a:ln>
        </p:spPr>
      </p:pic>
      <p:sp>
        <p:nvSpPr>
          <p:cNvPr id="6148" name="Title 7"/>
          <p:cNvSpPr>
            <a:spLocks noGrp="1"/>
          </p:cNvSpPr>
          <p:nvPr>
            <p:ph type="ctrTitle"/>
          </p:nvPr>
        </p:nvSpPr>
        <p:spPr/>
        <p:txBody>
          <a:bodyPr/>
          <a:lstStyle/>
          <a:p>
            <a:pPr eaLnBrk="1" hangingPunct="1"/>
            <a:r>
              <a:rPr lang="en-GB" sz="3600" b="1">
                <a:ea typeface="Times New Roman" pitchFamily="-86" charset="0"/>
                <a:cs typeface="Arial" pitchFamily="-86" charset="0"/>
              </a:rPr>
              <a:t>Responding to ‘Big’ Emotions</a:t>
            </a:r>
            <a:endParaRPr lang="en-GB" sz="3600">
              <a:ea typeface="Times New Roman" pitchFamily="-86" charset="0"/>
              <a:cs typeface="Arial" pitchFamily="-86" charset="0"/>
            </a:endParaRPr>
          </a:p>
        </p:txBody>
      </p:sp>
      <p:pic>
        <p:nvPicPr>
          <p:cNvPr id="6149" name="Picture 5" descr="C:\Users\Gemma\AppData\Local\Microsoft\Windows\Temporary Internet Files\Content.IE5\4979T4YC\1290380602[1].png"/>
          <p:cNvPicPr>
            <a:picLocks noChangeAspect="1" noChangeArrowheads="1"/>
          </p:cNvPicPr>
          <p:nvPr/>
        </p:nvPicPr>
        <p:blipFill>
          <a:blip r:embed="rId5"/>
          <a:srcRect/>
          <a:stretch>
            <a:fillRect/>
          </a:stretch>
        </p:blipFill>
        <p:spPr bwMode="auto">
          <a:xfrm>
            <a:off x="1755775" y="3644900"/>
            <a:ext cx="5580063" cy="1530350"/>
          </a:xfrm>
          <a:prstGeom prst="rect">
            <a:avLst/>
          </a:prstGeom>
          <a:noFill/>
          <a:ln w="9525">
            <a:noFill/>
            <a:miter lim="800000"/>
            <a:headEnd/>
            <a:tailEnd/>
          </a:ln>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7438" y="738603"/>
            <a:ext cx="1596736" cy="13918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692275" y="188913"/>
            <a:ext cx="6969125" cy="814387"/>
          </a:xfrm>
        </p:spPr>
        <p:txBody>
          <a:bodyPr/>
          <a:lstStyle/>
          <a:p>
            <a:pPr algn="r" eaLnBrk="1" hangingPunct="1"/>
            <a:r>
              <a:rPr lang="en-GB" sz="3200" b="1"/>
              <a:t>Validating</a:t>
            </a:r>
          </a:p>
        </p:txBody>
      </p:sp>
      <p:sp>
        <p:nvSpPr>
          <p:cNvPr id="17411" name="Footer Placeholder 2"/>
          <p:cNvSpPr>
            <a:spLocks noGrp="1"/>
          </p:cNvSpPr>
          <p:nvPr>
            <p:ph type="ftr" sz="quarter" idx="12"/>
          </p:nvPr>
        </p:nvSpPr>
        <p:spPr bwMode="auto">
          <a:xfrm>
            <a:off x="6192838" y="6308725"/>
            <a:ext cx="2714625" cy="365125"/>
          </a:xfrm>
          <a:ln>
            <a:miter lim="800000"/>
            <a:headEnd/>
            <a:tailEnd/>
          </a:ln>
        </p:spPr>
        <p:txBody>
          <a:bodyPr/>
          <a:lstStyle/>
          <a:p>
            <a:r>
              <a:rPr lang="en-GB">
                <a:solidFill>
                  <a:srgbClr val="1F497D"/>
                </a:solidFill>
              </a:rPr>
              <a:t>The Eden Academy      Continuing Professional Development</a:t>
            </a:r>
          </a:p>
        </p:txBody>
      </p:sp>
      <p:sp>
        <p:nvSpPr>
          <p:cNvPr id="12292" name="TextBox 4"/>
          <p:cNvSpPr txBox="1">
            <a:spLocks noChangeArrowheads="1"/>
          </p:cNvSpPr>
          <p:nvPr/>
        </p:nvSpPr>
        <p:spPr bwMode="auto">
          <a:xfrm>
            <a:off x="176213" y="1349375"/>
            <a:ext cx="8731250"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spAutoFit/>
          </a:bodyPr>
          <a:lstStyle/>
          <a:p>
            <a:r>
              <a:rPr lang="en-GB"/>
              <a:t>Please watch the following video: </a:t>
            </a:r>
            <a:r>
              <a:rPr lang="en-GB">
                <a:hlinkClick r:id="rId3"/>
              </a:rPr>
              <a:t>https://drive.google.com/file/d/1hxojIzW85ozd1NFkkmjtaX0SpLnVocYF/view?usp=sharing</a:t>
            </a:r>
            <a:r>
              <a:rPr lang="en-GB"/>
              <a:t> </a:t>
            </a:r>
          </a:p>
          <a:p>
            <a:endParaRPr lang="en-GB"/>
          </a:p>
          <a:p>
            <a:r>
              <a:rPr lang="en-GB"/>
              <a:t>Sometimes it can be tempting to ‘fix’ someone who is expressing an emotion, or get them to stop, for example:</a:t>
            </a:r>
            <a:br>
              <a:rPr lang="en-GB"/>
            </a:br>
            <a:r>
              <a:rPr lang="en-GB"/>
              <a:t> </a:t>
            </a:r>
          </a:p>
          <a:p>
            <a:pPr lvl="1">
              <a:buFont typeface="Arial" pitchFamily="-86" charset="0"/>
              <a:buChar char="•"/>
            </a:pPr>
            <a:r>
              <a:rPr lang="en-GB"/>
              <a:t> ‘It’s OK, everything is OK’  </a:t>
            </a:r>
          </a:p>
          <a:p>
            <a:pPr lvl="1">
              <a:buFont typeface="Arial" pitchFamily="-86" charset="0"/>
              <a:buChar char="•"/>
            </a:pPr>
            <a:r>
              <a:rPr lang="en-GB"/>
              <a:t> ‘Stop crying, crying time has finished.’</a:t>
            </a:r>
          </a:p>
          <a:p>
            <a:r>
              <a:rPr lang="en-GB"/>
              <a:t>  </a:t>
            </a:r>
          </a:p>
          <a:p>
            <a:r>
              <a:rPr lang="en-GB"/>
              <a:t>A better way to address the situation would be to use phrases such as:</a:t>
            </a:r>
            <a:br>
              <a:rPr lang="en-GB"/>
            </a:br>
            <a:endParaRPr lang="en-GB"/>
          </a:p>
          <a:p>
            <a:pPr lvl="1">
              <a:buFont typeface="Arial"/>
              <a:buChar char="•"/>
            </a:pPr>
            <a:r>
              <a:rPr lang="en-GB"/>
              <a:t> “I think you might be worried about….”</a:t>
            </a:r>
          </a:p>
          <a:p>
            <a:pPr lvl="1">
              <a:buFont typeface="Arial"/>
              <a:buChar char="•"/>
            </a:pPr>
            <a:r>
              <a:rPr lang="en-GB"/>
              <a:t> “Let’s have a think together about how this situation is affecting you…”</a:t>
            </a:r>
          </a:p>
          <a:p>
            <a:pPr>
              <a:buFont typeface="Arial"/>
              <a:buChar char="•"/>
            </a:pPr>
            <a:endParaRPr lang="en-GB"/>
          </a:p>
          <a:p>
            <a:r>
              <a:rPr lang="en-GB"/>
              <a:t>We can offer our children the sense that we are trying to listen, understand and let them know that it is valid to have these emotions. We might misunderstand why they are feeling the emotion, but we have let them know that we are trying to understand and support them.  </a:t>
            </a:r>
          </a:p>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92275" y="188913"/>
            <a:ext cx="6969125" cy="814387"/>
          </a:xfrm>
        </p:spPr>
        <p:txBody>
          <a:bodyPr/>
          <a:lstStyle/>
          <a:p>
            <a:pPr algn="r" eaLnBrk="1" hangingPunct="1"/>
            <a:r>
              <a:rPr lang="en-GB" sz="3200" b="1"/>
              <a:t>Look after yourself</a:t>
            </a:r>
          </a:p>
        </p:txBody>
      </p:sp>
      <p:sp>
        <p:nvSpPr>
          <p:cNvPr id="17411" name="Footer Placeholder 2"/>
          <p:cNvSpPr>
            <a:spLocks noGrp="1"/>
          </p:cNvSpPr>
          <p:nvPr>
            <p:ph type="ftr" sz="quarter" idx="12"/>
          </p:nvPr>
        </p:nvSpPr>
        <p:spPr bwMode="auto">
          <a:ln>
            <a:miter lim="800000"/>
            <a:headEnd/>
            <a:tailEnd/>
          </a:ln>
        </p:spPr>
        <p:txBody>
          <a:bodyPr/>
          <a:lstStyle/>
          <a:p>
            <a:r>
              <a:rPr lang="en-GB" dirty="0">
                <a:solidFill>
                  <a:srgbClr val="1F497D"/>
                </a:solidFill>
              </a:rPr>
              <a:t>The Eden </a:t>
            </a:r>
            <a:r>
              <a:rPr lang="en-GB" dirty="0" smtClean="0">
                <a:solidFill>
                  <a:srgbClr val="1F497D"/>
                </a:solidFill>
              </a:rPr>
              <a:t>Academy Trust    </a:t>
            </a:r>
          </a:p>
          <a:p>
            <a:r>
              <a:rPr lang="en-GB" dirty="0" smtClean="0">
                <a:solidFill>
                  <a:srgbClr val="1F497D"/>
                </a:solidFill>
              </a:rPr>
              <a:t>Continuing </a:t>
            </a:r>
            <a:r>
              <a:rPr lang="en-GB" dirty="0">
                <a:solidFill>
                  <a:srgbClr val="1F497D"/>
                </a:solidFill>
              </a:rPr>
              <a:t>Professional Development</a:t>
            </a:r>
          </a:p>
        </p:txBody>
      </p:sp>
      <p:sp>
        <p:nvSpPr>
          <p:cNvPr id="24580" name="TextBox 4"/>
          <p:cNvSpPr txBox="1">
            <a:spLocks noChangeArrowheads="1"/>
          </p:cNvSpPr>
          <p:nvPr/>
        </p:nvSpPr>
        <p:spPr bwMode="auto">
          <a:xfrm>
            <a:off x="176213" y="1349375"/>
            <a:ext cx="8731250" cy="4247317"/>
          </a:xfrm>
          <a:prstGeom prst="rect">
            <a:avLst/>
          </a:prstGeom>
          <a:noFill/>
          <a:ln w="9525">
            <a:noFill/>
            <a:miter lim="800000"/>
            <a:headEnd/>
            <a:tailEnd/>
          </a:ln>
        </p:spPr>
        <p:txBody>
          <a:bodyPr anchor="t">
            <a:prstTxWarp prst="textNoShape">
              <a:avLst/>
            </a:prstTxWarp>
            <a:spAutoFit/>
          </a:bodyPr>
          <a:lstStyle/>
          <a:p>
            <a:endParaRPr lang="en-GB" dirty="0"/>
          </a:p>
          <a:p>
            <a:r>
              <a:rPr lang="en-GB" dirty="0"/>
              <a:t>Thank you for watching the videos.</a:t>
            </a:r>
            <a:endParaRPr lang="en-GB" dirty="0">
              <a:cs typeface="Calibri"/>
            </a:endParaRPr>
          </a:p>
          <a:p>
            <a:endParaRPr lang="en-GB" dirty="0"/>
          </a:p>
          <a:p>
            <a:r>
              <a:rPr lang="en-GB" dirty="0"/>
              <a:t>Hopefully some of the suggestions will be useful for you in supporting your child. </a:t>
            </a:r>
            <a:endParaRPr lang="en-GB" dirty="0">
              <a:cs typeface="Calibri"/>
            </a:endParaRPr>
          </a:p>
          <a:p>
            <a:endParaRPr lang="en-GB" dirty="0"/>
          </a:p>
          <a:p>
            <a:r>
              <a:rPr lang="en-GB" dirty="0"/>
              <a:t>On the Eden Academy Parent forum you can find Top Tips for Wellbeing, which offers some ways for you and your family to look after you mental health. </a:t>
            </a:r>
            <a:endParaRPr lang="en-GB" dirty="0">
              <a:cs typeface="Calibri"/>
            </a:endParaRPr>
          </a:p>
          <a:p>
            <a:endParaRPr lang="en-GB" dirty="0">
              <a:cs typeface="Calibri"/>
            </a:endParaRPr>
          </a:p>
          <a:p>
            <a:r>
              <a:rPr lang="en-GB" dirty="0">
                <a:hlinkClick r:id="rId3"/>
              </a:rPr>
              <a:t>http://www.theedenacademy.co.uk/assets/uploads/Top_Tips_for_Wellbeing_03_2020.pdf</a:t>
            </a:r>
            <a:endParaRPr lang="en-GB" dirty="0"/>
          </a:p>
          <a:p>
            <a:endParaRPr lang="en-GB" dirty="0"/>
          </a:p>
          <a:p>
            <a:r>
              <a:rPr lang="en-GB" dirty="0"/>
              <a:t>If you are worried about your child’s emotions or mental health, please contact their class teacher. If you would like, the class teacher can then ask an arts therapist to contact you. </a:t>
            </a:r>
            <a:endParaRPr lang="en-GB" dirty="0">
              <a:cs typeface="Calibri"/>
            </a:endParaRPr>
          </a:p>
          <a:p>
            <a:endParaRPr lang="en-GB" dirty="0"/>
          </a:p>
          <a:p>
            <a:r>
              <a:rPr lang="en-GB" dirty="0"/>
              <a:t>Finally, please look after yourself at this time. </a:t>
            </a:r>
            <a:endParaRPr lang="en-GB" dirty="0">
              <a:cs typeface="Calibri"/>
            </a:endParaRP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2275" y="188913"/>
            <a:ext cx="6969125" cy="814387"/>
          </a:xfrm>
        </p:spPr>
        <p:txBody>
          <a:bodyPr/>
          <a:lstStyle/>
          <a:p>
            <a:pPr algn="r" eaLnBrk="1" hangingPunct="1"/>
            <a:r>
              <a:rPr lang="en-GB" b="1">
                <a:solidFill>
                  <a:srgbClr val="0070C0"/>
                </a:solidFill>
                <a:ea typeface="Arial" pitchFamily="-86" charset="0"/>
                <a:cs typeface="Arial" pitchFamily="-86" charset="0"/>
              </a:rPr>
              <a:t>Welcome</a:t>
            </a:r>
            <a:endParaRPr lang="en-GB" b="1">
              <a:solidFill>
                <a:srgbClr val="0070C0"/>
              </a:solidFill>
            </a:endParaRPr>
          </a:p>
        </p:txBody>
      </p:sp>
      <p:sp>
        <p:nvSpPr>
          <p:cNvPr id="3" name="Content Placeholder 2"/>
          <p:cNvSpPr txBox="1">
            <a:spLocks/>
          </p:cNvSpPr>
          <p:nvPr/>
        </p:nvSpPr>
        <p:spPr>
          <a:xfrm>
            <a:off x="457200" y="1600200"/>
            <a:ext cx="8229600" cy="4525963"/>
          </a:xfrm>
          <a:prstGeom prst="rect">
            <a:avLst/>
          </a:prstGeom>
        </p:spPr>
        <p:txBody>
          <a:bodyPr>
            <a:prstTxWarp prst="textNoShape">
              <a:avLst/>
            </a:prstTxWarp>
            <a:normAutofit/>
          </a:bodyPr>
          <a:lstStyle/>
          <a:p>
            <a:pPr eaLnBrk="1" hangingPunct="1">
              <a:spcBef>
                <a:spcPct val="20000"/>
              </a:spcBef>
              <a:spcAft>
                <a:spcPts val="600"/>
              </a:spcAft>
              <a:buClr>
                <a:srgbClr val="E46C0A"/>
              </a:buClr>
            </a:pPr>
            <a:endParaRPr lang="en-GB" sz="2400">
              <a:latin typeface="Calibri" pitchFamily="34" charset="0"/>
            </a:endParaRPr>
          </a:p>
          <a:p>
            <a:pPr eaLnBrk="1" hangingPunct="1">
              <a:buFont typeface="Arial" pitchFamily="-86" charset="0"/>
              <a:buChar char="•"/>
            </a:pPr>
            <a:endParaRPr lang="en-GB" sz="2400">
              <a:latin typeface="Calibri" pitchFamily="34" charset="0"/>
            </a:endParaRPr>
          </a:p>
          <a:p>
            <a:pPr eaLnBrk="1" hangingPunct="1"/>
            <a:endParaRPr lang="en-GB" sz="3600">
              <a:latin typeface="Calibri" pitchFamily="34" charset="0"/>
            </a:endParaRPr>
          </a:p>
          <a:p>
            <a:pPr eaLnBrk="1" hangingPunct="1"/>
            <a:endParaRPr lang="en-GB" sz="3600">
              <a:latin typeface="Calibri" pitchFamily="34" charset="0"/>
            </a:endParaRPr>
          </a:p>
          <a:p>
            <a:pPr eaLnBrk="1" hangingPunct="1">
              <a:spcBef>
                <a:spcPct val="20000"/>
              </a:spcBef>
              <a:spcAft>
                <a:spcPts val="600"/>
              </a:spcAft>
              <a:buClr>
                <a:srgbClr val="E46C0A"/>
              </a:buClr>
              <a:buFont typeface="Arial" pitchFamily="-86" charset="0"/>
              <a:buChar char="•"/>
            </a:pPr>
            <a:endParaRPr lang="en-GB" sz="2400">
              <a:latin typeface="Calibri" pitchFamily="34" charset="0"/>
            </a:endParaRPr>
          </a:p>
          <a:p>
            <a:pPr eaLnBrk="1" hangingPunct="1">
              <a:spcBef>
                <a:spcPct val="20000"/>
              </a:spcBef>
              <a:spcAft>
                <a:spcPts val="600"/>
              </a:spcAft>
              <a:buClr>
                <a:srgbClr val="E46C0A"/>
              </a:buClr>
              <a:buFont typeface="Arial" pitchFamily="-86" charset="0"/>
              <a:buChar char="•"/>
            </a:pPr>
            <a:endParaRPr lang="en-GB" sz="2400">
              <a:latin typeface="Calibri" pitchFamily="34" charset="0"/>
            </a:endParaRPr>
          </a:p>
        </p:txBody>
      </p:sp>
      <p:sp>
        <p:nvSpPr>
          <p:cNvPr id="6" name="TextBox 5"/>
          <p:cNvSpPr txBox="1"/>
          <p:nvPr/>
        </p:nvSpPr>
        <p:spPr>
          <a:xfrm>
            <a:off x="457200" y="1166813"/>
            <a:ext cx="8075613" cy="5047536"/>
          </a:xfrm>
          <a:prstGeom prst="rect">
            <a:avLst/>
          </a:prstGeom>
          <a:noFill/>
        </p:spPr>
        <p:txBody>
          <a:bodyPr anchor="t">
            <a:prstTxWarp prst="textNoShape">
              <a:avLst/>
            </a:prstTxWarp>
            <a:spAutoFit/>
          </a:bodyPr>
          <a:lstStyle/>
          <a:p>
            <a:endParaRPr lang="en-GB" sz="1600"/>
          </a:p>
          <a:p>
            <a:r>
              <a:rPr lang="en-GB" sz="1600"/>
              <a:t>Please watch the following video: </a:t>
            </a:r>
            <a:r>
              <a:rPr lang="en-GB" sz="1600">
                <a:hlinkClick r:id="rId3"/>
              </a:rPr>
              <a:t>https://drive.google.com/file/d/1GLkmChFfBbBG81FUNte4A3DIMKkDgNvk/view?usp=sharing</a:t>
            </a:r>
            <a:r>
              <a:rPr lang="en-GB" sz="1600"/>
              <a:t> </a:t>
            </a:r>
            <a:endParaRPr lang="en-GB"/>
          </a:p>
          <a:p>
            <a:r>
              <a:rPr lang="en-GB" sz="1600"/>
              <a:t>  </a:t>
            </a:r>
            <a:endParaRPr lang="en-GB">
              <a:cs typeface="Calibri"/>
            </a:endParaRPr>
          </a:p>
          <a:p>
            <a:endParaRPr lang="en-GB" sz="1600">
              <a:cs typeface="Calibri"/>
            </a:endParaRPr>
          </a:p>
          <a:p>
            <a:r>
              <a:rPr lang="en-GB" sz="2000" b="1">
                <a:cs typeface="Calibri"/>
              </a:rPr>
              <a:t>Video Recap:</a:t>
            </a:r>
          </a:p>
          <a:p>
            <a:endParaRPr lang="en-GB" sz="2000">
              <a:cs typeface="Calibri"/>
            </a:endParaRPr>
          </a:p>
          <a:p>
            <a:pPr marL="342900" indent="-342900">
              <a:buFont typeface="Arial"/>
              <a:buChar char="•"/>
            </a:pPr>
            <a:r>
              <a:rPr lang="en-GB" sz="2000"/>
              <a:t>You are the person who is at home and supporting your child through this uncertain time </a:t>
            </a:r>
            <a:endParaRPr lang="en-GB" sz="2000">
              <a:cs typeface="Calibri"/>
            </a:endParaRPr>
          </a:p>
          <a:p>
            <a:pPr marL="342900" indent="-342900">
              <a:buFont typeface="Arial"/>
              <a:buChar char="•"/>
            </a:pPr>
            <a:endParaRPr lang="en-GB" sz="2000">
              <a:cs typeface="Calibri"/>
            </a:endParaRPr>
          </a:p>
          <a:p>
            <a:pPr marL="342900" indent="-342900">
              <a:buFont typeface="Arial"/>
              <a:buChar char="•"/>
            </a:pPr>
            <a:r>
              <a:rPr lang="en-GB" sz="2000"/>
              <a:t>Children will be out of their usual routine and may be confused as to why this happening. </a:t>
            </a:r>
            <a:endParaRPr lang="en-GB" sz="2000">
              <a:cs typeface="Calibri"/>
            </a:endParaRPr>
          </a:p>
          <a:p>
            <a:pPr marL="342900" indent="-342900">
              <a:buFont typeface="Arial"/>
              <a:buChar char="•"/>
            </a:pPr>
            <a:endParaRPr lang="en-GB" sz="2000">
              <a:cs typeface="Calibri"/>
            </a:endParaRPr>
          </a:p>
          <a:p>
            <a:pPr marL="342900" indent="-342900">
              <a:buFont typeface="Arial"/>
              <a:buChar char="•"/>
            </a:pPr>
            <a:r>
              <a:rPr lang="en-GB" sz="2000"/>
              <a:t>Your children may be experiencing emotions that they can’t understand, and they may be experiencing emotions they have not felt before.</a:t>
            </a:r>
            <a:r>
              <a:rPr lang="en-GB" sz="2400"/>
              <a:t> </a:t>
            </a:r>
            <a:endParaRPr lang="en-GB" sz="2400">
              <a:cs typeface="Calibri"/>
            </a:endParaRPr>
          </a:p>
          <a:p>
            <a:endParaRPr lang="en-GB" sz="2400">
              <a:cs typeface="Calibri"/>
            </a:endParaRPr>
          </a:p>
          <a:p>
            <a:endParaRPr lang="en-GB" sz="1400">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2275" y="188913"/>
            <a:ext cx="6969125" cy="814387"/>
          </a:xfrm>
        </p:spPr>
        <p:txBody>
          <a:bodyPr/>
          <a:lstStyle/>
          <a:p>
            <a:pPr algn="r" eaLnBrk="1" hangingPunct="1"/>
            <a:r>
              <a:rPr lang="en-GB" b="1">
                <a:solidFill>
                  <a:srgbClr val="0070C0"/>
                </a:solidFill>
                <a:ea typeface="Arial" pitchFamily="-86" charset="0"/>
                <a:cs typeface="Arial" pitchFamily="-86" charset="0"/>
              </a:rPr>
              <a:t>Welcome</a:t>
            </a:r>
            <a:endParaRPr lang="en-GB" b="1">
              <a:solidFill>
                <a:srgbClr val="0070C0"/>
              </a:solidFill>
            </a:endParaRPr>
          </a:p>
        </p:txBody>
      </p:sp>
      <p:sp>
        <p:nvSpPr>
          <p:cNvPr id="3" name="Content Placeholder 2"/>
          <p:cNvSpPr txBox="1">
            <a:spLocks/>
          </p:cNvSpPr>
          <p:nvPr/>
        </p:nvSpPr>
        <p:spPr>
          <a:xfrm>
            <a:off x="457200" y="1600200"/>
            <a:ext cx="8229600" cy="4525963"/>
          </a:xfrm>
          <a:prstGeom prst="rect">
            <a:avLst/>
          </a:prstGeom>
        </p:spPr>
        <p:txBody>
          <a:bodyPr>
            <a:prstTxWarp prst="textNoShape">
              <a:avLst/>
            </a:prstTxWarp>
            <a:normAutofit/>
          </a:bodyPr>
          <a:lstStyle/>
          <a:p>
            <a:pPr eaLnBrk="1" hangingPunct="1">
              <a:spcBef>
                <a:spcPct val="20000"/>
              </a:spcBef>
              <a:spcAft>
                <a:spcPts val="600"/>
              </a:spcAft>
              <a:buClr>
                <a:srgbClr val="E46C0A"/>
              </a:buClr>
            </a:pPr>
            <a:endParaRPr lang="en-GB" sz="2400">
              <a:latin typeface="Calibri" pitchFamily="34" charset="0"/>
            </a:endParaRPr>
          </a:p>
          <a:p>
            <a:pPr eaLnBrk="1" hangingPunct="1">
              <a:buFont typeface="Arial" pitchFamily="-86" charset="0"/>
              <a:buChar char="•"/>
            </a:pPr>
            <a:endParaRPr lang="en-GB" sz="2400">
              <a:latin typeface="Calibri" pitchFamily="34" charset="0"/>
            </a:endParaRPr>
          </a:p>
          <a:p>
            <a:pPr eaLnBrk="1" hangingPunct="1"/>
            <a:endParaRPr lang="en-GB" sz="3600">
              <a:latin typeface="Calibri" pitchFamily="34" charset="0"/>
            </a:endParaRPr>
          </a:p>
          <a:p>
            <a:pPr eaLnBrk="1" hangingPunct="1"/>
            <a:endParaRPr lang="en-GB" sz="3600">
              <a:latin typeface="Calibri" pitchFamily="34" charset="0"/>
            </a:endParaRPr>
          </a:p>
          <a:p>
            <a:pPr eaLnBrk="1" hangingPunct="1">
              <a:spcBef>
                <a:spcPct val="20000"/>
              </a:spcBef>
              <a:spcAft>
                <a:spcPts val="600"/>
              </a:spcAft>
              <a:buClr>
                <a:srgbClr val="E46C0A"/>
              </a:buClr>
              <a:buFont typeface="Arial" pitchFamily="-86" charset="0"/>
              <a:buChar char="•"/>
            </a:pPr>
            <a:endParaRPr lang="en-GB" sz="2400">
              <a:latin typeface="Calibri" pitchFamily="34" charset="0"/>
            </a:endParaRPr>
          </a:p>
          <a:p>
            <a:pPr eaLnBrk="1" hangingPunct="1">
              <a:spcBef>
                <a:spcPct val="20000"/>
              </a:spcBef>
              <a:spcAft>
                <a:spcPts val="600"/>
              </a:spcAft>
              <a:buClr>
                <a:srgbClr val="E46C0A"/>
              </a:buClr>
              <a:buFont typeface="Arial" pitchFamily="-86" charset="0"/>
              <a:buChar char="•"/>
            </a:pPr>
            <a:endParaRPr lang="en-GB" sz="2400">
              <a:latin typeface="Calibri" pitchFamily="34" charset="0"/>
            </a:endParaRPr>
          </a:p>
        </p:txBody>
      </p:sp>
      <p:sp>
        <p:nvSpPr>
          <p:cNvPr id="6" name="TextBox 5"/>
          <p:cNvSpPr txBox="1"/>
          <p:nvPr/>
        </p:nvSpPr>
        <p:spPr>
          <a:xfrm>
            <a:off x="457200" y="1166813"/>
            <a:ext cx="8075613" cy="4955203"/>
          </a:xfrm>
          <a:prstGeom prst="rect">
            <a:avLst/>
          </a:prstGeom>
          <a:noFill/>
        </p:spPr>
        <p:txBody>
          <a:bodyPr anchor="t">
            <a:prstTxWarp prst="textNoShape">
              <a:avLst/>
            </a:prstTxWarp>
            <a:spAutoFit/>
          </a:bodyPr>
          <a:lstStyle/>
          <a:p>
            <a:endParaRPr lang="en-GB" sz="1600">
              <a:cs typeface="Calibri"/>
            </a:endParaRPr>
          </a:p>
          <a:p>
            <a:endParaRPr lang="en-GB" sz="1600">
              <a:ea typeface="+mn-lt"/>
              <a:cs typeface="+mn-lt"/>
            </a:endParaRPr>
          </a:p>
          <a:p>
            <a:endParaRPr lang="en-GB" sz="1600">
              <a:ea typeface="+mn-lt"/>
              <a:cs typeface="+mn-lt"/>
            </a:endParaRPr>
          </a:p>
          <a:p>
            <a:pPr marL="342900" indent="-342900">
              <a:buFont typeface="Arial"/>
              <a:buChar char="•"/>
            </a:pPr>
            <a:r>
              <a:rPr lang="en-GB" sz="2000">
                <a:ea typeface="+mn-lt"/>
                <a:cs typeface="+mn-lt"/>
              </a:rPr>
              <a:t>Children may be picking up on how we, the adults, may be feeling, and therefore not understand why they are feeling this way. </a:t>
            </a:r>
            <a:endParaRPr lang="en-GB" sz="2000">
              <a:cs typeface="Calibri"/>
            </a:endParaRPr>
          </a:p>
          <a:p>
            <a:pPr marL="342900" indent="-342900">
              <a:buFont typeface="Arial"/>
              <a:buChar char="•"/>
            </a:pPr>
            <a:endParaRPr lang="en-GB" sz="2000">
              <a:cs typeface="Calibri"/>
            </a:endParaRPr>
          </a:p>
          <a:p>
            <a:pPr marL="342900" indent="-342900">
              <a:buFont typeface="Arial"/>
              <a:buChar char="•"/>
            </a:pPr>
            <a:r>
              <a:rPr lang="en-GB" sz="2000"/>
              <a:t>Children can’t always tell us what is wrong and how they are feeling – just because they can’t express it does not mean that they are not experiencing these emotions. </a:t>
            </a:r>
            <a:endParaRPr lang="en-GB" sz="2000">
              <a:cs typeface="Calibri"/>
            </a:endParaRPr>
          </a:p>
          <a:p>
            <a:pPr marL="342900" indent="-342900">
              <a:buFont typeface="Arial"/>
              <a:buChar char="•"/>
            </a:pPr>
            <a:endParaRPr lang="en-GB" sz="2000">
              <a:cs typeface="Calibri"/>
            </a:endParaRPr>
          </a:p>
          <a:p>
            <a:pPr marL="342900" indent="-342900">
              <a:buFont typeface="Arial"/>
              <a:buChar char="•"/>
            </a:pPr>
            <a:r>
              <a:rPr lang="en-GB" sz="2000"/>
              <a:t>There is often a desire to “fix” the issue surrounding big emotions and make the child feel better, but it is helpful to validate their feelings</a:t>
            </a:r>
            <a:endParaRPr lang="en-GB" sz="2000">
              <a:cs typeface="Calibri"/>
            </a:endParaRPr>
          </a:p>
          <a:p>
            <a:pPr marL="342900" indent="-342900">
              <a:buFont typeface="Arial"/>
              <a:buChar char="•"/>
            </a:pPr>
            <a:endParaRPr lang="en-GB" sz="2000">
              <a:cs typeface="Calibri"/>
            </a:endParaRPr>
          </a:p>
          <a:p>
            <a:pPr marL="342900" indent="-342900">
              <a:buFont typeface="Arial"/>
              <a:buChar char="•"/>
            </a:pPr>
            <a:r>
              <a:rPr lang="en-GB" sz="2000"/>
              <a:t>As long as your child is safe, you can take the time to let your child experience this emotion and be alongside them. </a:t>
            </a:r>
            <a:endParaRPr lang="en-GB" sz="2000">
              <a:cs typeface="Calibri"/>
            </a:endParaRPr>
          </a:p>
          <a:p>
            <a:pPr eaLnBrk="1" hangingPunct="1"/>
            <a:endParaRPr lang="en-GB" sz="1400"/>
          </a:p>
          <a:p>
            <a:pPr eaLnBrk="1" hangingPunct="1"/>
            <a:endParaRPr lang="en-GB" sz="1400"/>
          </a:p>
        </p:txBody>
      </p:sp>
    </p:spTree>
    <p:extLst>
      <p:ext uri="{BB962C8B-B14F-4D97-AF65-F5344CB8AC3E}">
        <p14:creationId xmlns:p14="http://schemas.microsoft.com/office/powerpoint/2010/main" val="1898445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p:cNvPicPr>
          <p:nvPr/>
        </p:nvPicPr>
        <p:blipFill>
          <a:blip r:embed="rId3"/>
          <a:srcRect/>
          <a:stretch>
            <a:fillRect/>
          </a:stretch>
        </p:blipFill>
        <p:spPr bwMode="auto">
          <a:xfrm>
            <a:off x="0" y="457200"/>
            <a:ext cx="9144000" cy="5151438"/>
          </a:xfrm>
          <a:prstGeom prst="rect">
            <a:avLst/>
          </a:prstGeom>
          <a:noFill/>
          <a:ln w="9525">
            <a:noFill/>
            <a:miter lim="800000"/>
            <a:headEnd/>
            <a:tailEnd/>
          </a:ln>
        </p:spPr>
      </p:pic>
      <p:sp>
        <p:nvSpPr>
          <p:cNvPr id="10243" name="Title 1"/>
          <p:cNvSpPr>
            <a:spLocks noGrp="1"/>
          </p:cNvSpPr>
          <p:nvPr>
            <p:ph type="title"/>
          </p:nvPr>
        </p:nvSpPr>
        <p:spPr>
          <a:xfrm>
            <a:off x="792163" y="984250"/>
            <a:ext cx="7570787" cy="1411288"/>
          </a:xfrm>
        </p:spPr>
        <p:txBody>
          <a:bodyPr>
            <a:normAutofit fontScale="90000"/>
          </a:bodyPr>
          <a:lstStyle/>
          <a:p>
            <a:r>
              <a:rPr lang="en-GB" b="1" i="1">
                <a:latin typeface="Bradley Hand Bold" pitchFamily="-86" charset="0"/>
                <a:ea typeface="Bradley Hand Bold" pitchFamily="-86" charset="0"/>
                <a:cs typeface="Bradley Hand Bold" pitchFamily="-86" charset="0"/>
              </a:rPr>
              <a:t>Being</a:t>
            </a:r>
            <a:r>
              <a:rPr lang="en-GB" b="1">
                <a:latin typeface="Bradley Hand Bold" pitchFamily="-86" charset="0"/>
                <a:ea typeface="Bradley Hand Bold" pitchFamily="-86" charset="0"/>
                <a:cs typeface="Bradley Hand Bold" pitchFamily="-86" charset="0"/>
              </a:rPr>
              <a:t> rather than </a:t>
            </a:r>
            <a:r>
              <a:rPr lang="en-GB" b="1" i="1">
                <a:latin typeface="Bradley Hand Bold" pitchFamily="-86" charset="0"/>
                <a:ea typeface="Bradley Hand Bold" pitchFamily="-86" charset="0"/>
                <a:cs typeface="Bradley Hand Bold" pitchFamily="-86" charset="0"/>
              </a:rPr>
              <a:t>doing</a:t>
            </a:r>
            <a:r>
              <a:rPr lang="en-GB"/>
              <a:t/>
            </a:r>
            <a:br>
              <a:rPr lang="en-GB"/>
            </a:br>
            <a:endParaRPr lang="en-US"/>
          </a:p>
        </p:txBody>
      </p:sp>
      <p:sp>
        <p:nvSpPr>
          <p:cNvPr id="4" name="TextBox 3"/>
          <p:cNvSpPr txBox="1"/>
          <p:nvPr/>
        </p:nvSpPr>
        <p:spPr>
          <a:xfrm>
            <a:off x="1143000" y="5608638"/>
            <a:ext cx="7067550" cy="923330"/>
          </a:xfrm>
          <a:prstGeom prst="rect">
            <a:avLst/>
          </a:prstGeom>
          <a:noFill/>
        </p:spPr>
        <p:txBody>
          <a:bodyPr wrap="square" rtlCol="0">
            <a:spAutoFit/>
          </a:bodyPr>
          <a:lstStyle/>
          <a:p>
            <a:r>
              <a:rPr lang="en-GB"/>
              <a:t>Don’t be afraid to just be with your child and listen, this is often the most valuable way. You don’t need to solve the issue straight away. Sometimes just being rather than doing is what is needed.  </a:t>
            </a:r>
          </a:p>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692275" y="188913"/>
            <a:ext cx="6969125" cy="814387"/>
          </a:xfrm>
        </p:spPr>
        <p:txBody>
          <a:bodyPr/>
          <a:lstStyle/>
          <a:p>
            <a:pPr algn="r" eaLnBrk="1" hangingPunct="1"/>
            <a:r>
              <a:rPr lang="en-GB" b="1"/>
              <a:t>Observe, Wait, Listen</a:t>
            </a:r>
            <a:endParaRPr lang="en-US" b="1"/>
          </a:p>
        </p:txBody>
      </p:sp>
      <p:sp>
        <p:nvSpPr>
          <p:cNvPr id="4" name="Rectangle 3"/>
          <p:cNvSpPr/>
          <p:nvPr/>
        </p:nvSpPr>
        <p:spPr>
          <a:xfrm>
            <a:off x="71438" y="1541463"/>
            <a:ext cx="8821737" cy="5016759"/>
          </a:xfrm>
          <a:prstGeom prst="rect">
            <a:avLst/>
          </a:prstGeom>
        </p:spPr>
        <p:txBody>
          <a:bodyPr>
            <a:prstTxWarp prst="textNoShape">
              <a:avLst/>
            </a:prstTxWarp>
            <a:spAutoFit/>
          </a:bodyPr>
          <a:lstStyle/>
          <a:p>
            <a:pPr eaLnBrk="1" hangingPunct="1"/>
            <a:r>
              <a:rPr lang="en-GB" sz="1600" b="1"/>
              <a:t> </a:t>
            </a:r>
          </a:p>
          <a:p>
            <a:pPr eaLnBrk="1" hangingPunct="1"/>
            <a:endParaRPr lang="en-GB" sz="1600" b="1"/>
          </a:p>
          <a:p>
            <a:r>
              <a:rPr lang="en-GB" sz="1600"/>
              <a:t>Please watch this video</a:t>
            </a:r>
            <a:r>
              <a:rPr lang="en-GB" sz="1600" b="1"/>
              <a:t>: </a:t>
            </a:r>
            <a:r>
              <a:rPr lang="en-GB" sz="1600" b="1">
                <a:hlinkClick r:id="rId3"/>
              </a:rPr>
              <a:t>https://drive.google.com/file/d/1sLS3W7OxynVW7Wpb501NyqqmICK-xxi0/view?usp=sharing</a:t>
            </a:r>
            <a:r>
              <a:rPr lang="en-GB" sz="1600" b="1"/>
              <a:t>  </a:t>
            </a:r>
          </a:p>
          <a:p>
            <a:pPr eaLnBrk="1" hangingPunct="1"/>
            <a:endParaRPr lang="en-GB" sz="1600"/>
          </a:p>
          <a:p>
            <a:pPr eaLnBrk="1" hangingPunct="1"/>
            <a:r>
              <a:rPr lang="en-GB" sz="1600"/>
              <a:t>There are a few simple stages that you can use when your child is experiencing a big emotion:</a:t>
            </a:r>
          </a:p>
          <a:p>
            <a:pPr eaLnBrk="1" hangingPunct="1"/>
            <a:endParaRPr lang="en-GB" sz="1600"/>
          </a:p>
          <a:p>
            <a:pPr eaLnBrk="1" hangingPunct="1"/>
            <a:r>
              <a:rPr lang="en-GB" sz="1600" b="1"/>
              <a:t>Observe</a:t>
            </a:r>
            <a:r>
              <a:rPr lang="en-GB" sz="1600"/>
              <a:t>:</a:t>
            </a:r>
          </a:p>
          <a:p>
            <a:pPr eaLnBrk="1" hangingPunct="1">
              <a:buFont typeface="Arial"/>
              <a:buChar char="•"/>
            </a:pPr>
            <a:r>
              <a:rPr lang="en-GB" sz="1600"/>
              <a:t> Observe and watch what they are doing</a:t>
            </a:r>
          </a:p>
          <a:p>
            <a:pPr eaLnBrk="1" hangingPunct="1">
              <a:buFont typeface="Arial"/>
              <a:buChar char="•"/>
            </a:pPr>
            <a:r>
              <a:rPr lang="en-GB" sz="1600"/>
              <a:t> How they are trying to communicate? </a:t>
            </a:r>
          </a:p>
          <a:p>
            <a:pPr eaLnBrk="1" hangingPunct="1">
              <a:buFont typeface="Arial"/>
              <a:buChar char="•"/>
            </a:pPr>
            <a:r>
              <a:rPr lang="en-GB" sz="1600"/>
              <a:t> Look at their body language </a:t>
            </a:r>
          </a:p>
          <a:p>
            <a:pPr eaLnBrk="1" hangingPunct="1">
              <a:buFont typeface="Arial"/>
              <a:buChar char="•"/>
            </a:pPr>
            <a:endParaRPr lang="en-GB" sz="1600"/>
          </a:p>
          <a:p>
            <a:pPr eaLnBrk="1" hangingPunct="1"/>
            <a:r>
              <a:rPr lang="en-GB" sz="1600" b="1"/>
              <a:t>Waiting:</a:t>
            </a:r>
            <a:endParaRPr lang="en-GB" sz="1600"/>
          </a:p>
          <a:p>
            <a:pPr eaLnBrk="1" hangingPunct="1">
              <a:buFont typeface="Arial"/>
              <a:buChar char="•"/>
            </a:pPr>
            <a:r>
              <a:rPr lang="en-GB" sz="1600"/>
              <a:t>Waiting allows your child to express themselves in their own way – by doing or saying something </a:t>
            </a:r>
          </a:p>
          <a:p>
            <a:pPr eaLnBrk="1" hangingPunct="1">
              <a:buFont typeface="Arial"/>
              <a:buChar char="•"/>
            </a:pPr>
            <a:r>
              <a:rPr lang="en-GB" sz="1600"/>
              <a:t> Gives your child a chance to take in and think about what is happening </a:t>
            </a:r>
          </a:p>
          <a:p>
            <a:pPr eaLnBrk="1" hangingPunct="1">
              <a:buFont typeface="Arial"/>
              <a:buChar char="•"/>
            </a:pPr>
            <a:r>
              <a:rPr lang="en-GB" sz="1600"/>
              <a:t> You may need to remind yourself to wait – you could try counting in your head</a:t>
            </a:r>
          </a:p>
          <a:p>
            <a:pPr eaLnBrk="1" hangingPunct="1">
              <a:buFont typeface="Arial"/>
              <a:buChar char="•"/>
            </a:pPr>
            <a:endParaRPr lang="en-GB" sz="1600"/>
          </a:p>
          <a:p>
            <a:pPr eaLnBrk="1" hangingPunct="1"/>
            <a:r>
              <a:rPr lang="en-GB" sz="1600" b="1"/>
              <a:t>Listen</a:t>
            </a:r>
            <a:r>
              <a:rPr lang="en-GB" sz="1600"/>
              <a:t>:</a:t>
            </a:r>
          </a:p>
          <a:p>
            <a:pPr eaLnBrk="1" hangingPunct="1">
              <a:buFont typeface="Arial"/>
              <a:buChar char="•"/>
            </a:pPr>
            <a:r>
              <a:rPr lang="en-GB" sz="1600"/>
              <a:t> Listen for the sounds your child is making to try to understand what they are expressing </a:t>
            </a:r>
            <a:endParaRPr lang="en-GB" sz="3200">
              <a:latin typeface="Calibri" pitchFamily="34" charset="0"/>
            </a:endParaRPr>
          </a:p>
          <a:p>
            <a:pPr eaLnBrk="1" hangingPunct="1"/>
            <a:endParaRPr lang="en-GB">
              <a:latin typeface="Calibri" pitchFamily="34" charset="0"/>
            </a:endParaRPr>
          </a:p>
        </p:txBody>
      </p:sp>
      <p:pic>
        <p:nvPicPr>
          <p:cNvPr id="12292" name="Picture 2"/>
          <p:cNvPicPr>
            <a:picLocks noChangeAspect="1" noChangeArrowheads="1"/>
          </p:cNvPicPr>
          <p:nvPr/>
        </p:nvPicPr>
        <p:blipFill>
          <a:blip r:embed="rId4"/>
          <a:srcRect/>
          <a:stretch>
            <a:fillRect/>
          </a:stretch>
        </p:blipFill>
        <p:spPr bwMode="auto">
          <a:xfrm>
            <a:off x="1062038" y="1219200"/>
            <a:ext cx="1009650" cy="866775"/>
          </a:xfrm>
          <a:prstGeom prst="rect">
            <a:avLst/>
          </a:prstGeom>
          <a:noFill/>
          <a:ln w="9525">
            <a:noFill/>
            <a:miter lim="800000"/>
            <a:headEnd/>
            <a:tailEnd/>
          </a:ln>
        </p:spPr>
      </p:pic>
      <p:pic>
        <p:nvPicPr>
          <p:cNvPr id="12293" name="Picture 3"/>
          <p:cNvPicPr>
            <a:picLocks noChangeAspect="1" noChangeArrowheads="1"/>
          </p:cNvPicPr>
          <p:nvPr/>
        </p:nvPicPr>
        <p:blipFill>
          <a:blip r:embed="rId5"/>
          <a:srcRect/>
          <a:stretch>
            <a:fillRect/>
          </a:stretch>
        </p:blipFill>
        <p:spPr bwMode="auto">
          <a:xfrm>
            <a:off x="3995738" y="1219200"/>
            <a:ext cx="876300" cy="752475"/>
          </a:xfrm>
          <a:prstGeom prst="rect">
            <a:avLst/>
          </a:prstGeom>
          <a:noFill/>
          <a:ln w="9525">
            <a:noFill/>
            <a:miter lim="800000"/>
            <a:headEnd/>
            <a:tailEnd/>
          </a:ln>
        </p:spPr>
      </p:pic>
      <p:pic>
        <p:nvPicPr>
          <p:cNvPr id="12294" name="Picture 4"/>
          <p:cNvPicPr>
            <a:picLocks noChangeAspect="1" noChangeArrowheads="1"/>
          </p:cNvPicPr>
          <p:nvPr/>
        </p:nvPicPr>
        <p:blipFill>
          <a:blip r:embed="rId6"/>
          <a:srcRect/>
          <a:stretch>
            <a:fillRect/>
          </a:stretch>
        </p:blipFill>
        <p:spPr bwMode="auto">
          <a:xfrm>
            <a:off x="6818313" y="1143000"/>
            <a:ext cx="971550" cy="828675"/>
          </a:xfrm>
          <a:prstGeom prst="rect">
            <a:avLst/>
          </a:prstGeom>
          <a:noFill/>
          <a:ln w="9525">
            <a:noFill/>
            <a:miter lim="800000"/>
            <a:headEnd/>
            <a:tailEnd/>
          </a:ln>
        </p:spPr>
      </p:pic>
      <p:sp>
        <p:nvSpPr>
          <p:cNvPr id="2" name="TextBox 1"/>
          <p:cNvSpPr txBox="1"/>
          <p:nvPr/>
        </p:nvSpPr>
        <p:spPr>
          <a:xfrm>
            <a:off x="-1313645" y="2215166"/>
            <a:ext cx="184731" cy="369332"/>
          </a:xfrm>
          <a:prstGeom prst="rect">
            <a:avLst/>
          </a:prstGeom>
          <a:noFill/>
        </p:spPr>
        <p:txBody>
          <a:bodyPr wrap="none" rtlCol="0">
            <a:spAutoFit/>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692275" y="188913"/>
            <a:ext cx="6969125" cy="814387"/>
          </a:xfrm>
        </p:spPr>
        <p:txBody>
          <a:bodyPr/>
          <a:lstStyle/>
          <a:p>
            <a:pPr algn="r" eaLnBrk="1" hangingPunct="1"/>
            <a:r>
              <a:rPr lang="en-GB" b="1"/>
              <a:t>Labelling</a:t>
            </a:r>
          </a:p>
        </p:txBody>
      </p:sp>
      <p:sp>
        <p:nvSpPr>
          <p:cNvPr id="12291" name="Footer Placeholder 2"/>
          <p:cNvSpPr>
            <a:spLocks noGrp="1"/>
          </p:cNvSpPr>
          <p:nvPr>
            <p:ph type="ftr" sz="quarter" idx="12"/>
          </p:nvPr>
        </p:nvSpPr>
        <p:spPr bwMode="auto">
          <a:xfrm>
            <a:off x="6192838" y="6308725"/>
            <a:ext cx="2714625" cy="365125"/>
          </a:xfrm>
          <a:ln>
            <a:miter lim="800000"/>
            <a:headEnd/>
            <a:tailEnd/>
          </a:ln>
        </p:spPr>
        <p:txBody>
          <a:bodyPr/>
          <a:lstStyle/>
          <a:p>
            <a:r>
              <a:rPr lang="en-GB"/>
              <a:t>The Eden Academy      Continuing Professional Development</a:t>
            </a:r>
          </a:p>
        </p:txBody>
      </p:sp>
      <p:sp>
        <p:nvSpPr>
          <p:cNvPr id="4" name="TextBox 3"/>
          <p:cNvSpPr txBox="1"/>
          <p:nvPr/>
        </p:nvSpPr>
        <p:spPr>
          <a:xfrm>
            <a:off x="265113" y="1449388"/>
            <a:ext cx="8642350" cy="4524316"/>
          </a:xfrm>
          <a:prstGeom prst="rect">
            <a:avLst/>
          </a:prstGeom>
          <a:noFill/>
        </p:spPr>
        <p:txBody>
          <a:bodyPr>
            <a:prstTxWarp prst="textNoShape">
              <a:avLst/>
            </a:prstTxWarp>
            <a:spAutoFit/>
          </a:bodyPr>
          <a:lstStyle/>
          <a:p>
            <a:pPr eaLnBrk="1" hangingPunct="1"/>
            <a:r>
              <a:rPr lang="en-GB"/>
              <a:t>Talking about what you think your child is experiencing and labelling the emotion can be a powerful way of connecting with your child. </a:t>
            </a:r>
          </a:p>
          <a:p>
            <a:pPr eaLnBrk="1" hangingPunct="1"/>
            <a:endParaRPr lang="en-GB"/>
          </a:p>
          <a:p>
            <a:pPr eaLnBrk="1" hangingPunct="1"/>
            <a:r>
              <a:rPr lang="en-GB"/>
              <a:t>Below are some phases you could use with your child:</a:t>
            </a:r>
          </a:p>
          <a:p>
            <a:pPr eaLnBrk="1" hangingPunct="1"/>
            <a:endParaRPr lang="en-GB"/>
          </a:p>
          <a:p>
            <a:pPr lvl="6">
              <a:buFont typeface="Arial" pitchFamily="-86" charset="0"/>
              <a:buChar char="•"/>
            </a:pPr>
            <a:r>
              <a:rPr lang="en-GB"/>
              <a:t> It seems like you are…</a:t>
            </a:r>
          </a:p>
          <a:p>
            <a:pPr lvl="6">
              <a:buFont typeface="Arial" pitchFamily="-86" charset="0"/>
              <a:buChar char="•"/>
            </a:pPr>
            <a:r>
              <a:rPr lang="en-GB"/>
              <a:t> I can hear that you are…</a:t>
            </a:r>
          </a:p>
          <a:p>
            <a:pPr lvl="6">
              <a:buFont typeface="Arial" pitchFamily="-86" charset="0"/>
              <a:buChar char="•"/>
            </a:pPr>
            <a:r>
              <a:rPr lang="en-GB"/>
              <a:t> I can see that you are…</a:t>
            </a:r>
          </a:p>
          <a:p>
            <a:pPr lvl="6">
              <a:buFont typeface="Arial" pitchFamily="-86" charset="0"/>
              <a:buChar char="•"/>
            </a:pPr>
            <a:r>
              <a:rPr lang="en-GB"/>
              <a:t> I wonder if you are…</a:t>
            </a:r>
          </a:p>
          <a:p>
            <a:pPr lvl="6">
              <a:buFont typeface="Arial" pitchFamily="-86" charset="0"/>
              <a:buChar char="•"/>
            </a:pPr>
            <a:r>
              <a:rPr lang="en-GB"/>
              <a:t> You seem… </a:t>
            </a:r>
          </a:p>
          <a:p>
            <a:pPr eaLnBrk="1" hangingPunct="1">
              <a:buFont typeface="Arial" pitchFamily="-86" charset="0"/>
              <a:buChar char="•"/>
            </a:pPr>
            <a:endParaRPr lang="en-GB"/>
          </a:p>
          <a:p>
            <a:pPr eaLnBrk="1" hangingPunct="1"/>
            <a:r>
              <a:rPr lang="en-GB"/>
              <a:t>It may take some time (and possibly some repetition) for your child to hear that you are acknowledging how they are feeling.</a:t>
            </a:r>
          </a:p>
          <a:p>
            <a:pPr eaLnBrk="1" hangingPunct="1"/>
            <a:r>
              <a:rPr lang="en-GB"/>
              <a:t>You can then gently support them in returning to a state of calm in an appropriate manner – for example moving to a new space, starting a new activity, looking at a social story.  </a:t>
            </a:r>
          </a:p>
        </p:txBody>
      </p:sp>
      <p:grpSp>
        <p:nvGrpSpPr>
          <p:cNvPr id="7" name="Group 6"/>
          <p:cNvGrpSpPr/>
          <p:nvPr/>
        </p:nvGrpSpPr>
        <p:grpSpPr>
          <a:xfrm>
            <a:off x="265113" y="2505075"/>
            <a:ext cx="2346325" cy="1990725"/>
            <a:chOff x="1905000" y="7937"/>
            <a:chExt cx="2346325" cy="1990725"/>
          </a:xfrm>
        </p:grpSpPr>
        <p:pic>
          <p:nvPicPr>
            <p:cNvPr id="14341" name="Picture 2" descr="C:\Users\Gemma\AppData\Local\Microsoft\Windows\Temporary Internet Files\Content.IE5\4979T4YC\1024px-Colourful_speech_balloon.svg[1].png"/>
            <p:cNvPicPr>
              <a:picLocks noChangeAspect="1" noChangeArrowheads="1"/>
            </p:cNvPicPr>
            <p:nvPr/>
          </p:nvPicPr>
          <p:blipFill>
            <a:blip r:embed="rId3"/>
            <a:srcRect/>
            <a:stretch>
              <a:fillRect/>
            </a:stretch>
          </p:blipFill>
          <p:spPr bwMode="auto">
            <a:xfrm>
              <a:off x="1905000" y="7937"/>
              <a:ext cx="2346325" cy="1990725"/>
            </a:xfrm>
            <a:prstGeom prst="rect">
              <a:avLst/>
            </a:prstGeom>
            <a:noFill/>
            <a:ln w="9525">
              <a:noFill/>
              <a:miter lim="800000"/>
              <a:headEnd/>
              <a:tailEnd/>
            </a:ln>
          </p:spPr>
        </p:pic>
        <p:sp>
          <p:nvSpPr>
            <p:cNvPr id="14342" name="Text Box 6"/>
            <p:cNvSpPr txBox="1">
              <a:spLocks noChangeArrowheads="1"/>
            </p:cNvSpPr>
            <p:nvPr/>
          </p:nvSpPr>
          <p:spPr bwMode="auto">
            <a:xfrm>
              <a:off x="2286000" y="609600"/>
              <a:ext cx="1530350" cy="701675"/>
            </a:xfrm>
            <a:prstGeom prst="rect">
              <a:avLst/>
            </a:prstGeom>
            <a:noFill/>
            <a:ln w="9525">
              <a:noFill/>
              <a:miter lim="800000"/>
              <a:headEnd/>
              <a:tailEnd/>
            </a:ln>
          </p:spPr>
          <p:txBody>
            <a:bodyPr>
              <a:prstTxWarp prst="textNoShape">
                <a:avLst/>
              </a:prstTxWarp>
              <a:spAutoFit/>
            </a:bodyPr>
            <a:lstStyle/>
            <a:p>
              <a:pPr algn="ctr" eaLnBrk="1" hangingPunct="1">
                <a:spcBef>
                  <a:spcPct val="50000"/>
                </a:spcBef>
              </a:pPr>
              <a:r>
                <a:rPr lang="en-GB" sz="2000">
                  <a:latin typeface="Basic Sans Heavy SF" pitchFamily="34" charset="0"/>
                </a:rPr>
                <a:t>Key phrases!</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692275" y="188913"/>
            <a:ext cx="6969125" cy="814387"/>
          </a:xfrm>
        </p:spPr>
        <p:txBody>
          <a:bodyPr/>
          <a:lstStyle/>
          <a:p>
            <a:pPr algn="r" eaLnBrk="1" hangingPunct="1"/>
            <a:r>
              <a:rPr lang="en-GB" sz="3200" b="1"/>
              <a:t>What is the child trying to tell us? </a:t>
            </a:r>
          </a:p>
        </p:txBody>
      </p:sp>
      <p:sp>
        <p:nvSpPr>
          <p:cNvPr id="17411" name="Footer Placeholder 2"/>
          <p:cNvSpPr>
            <a:spLocks noGrp="1"/>
          </p:cNvSpPr>
          <p:nvPr>
            <p:ph type="ftr" sz="quarter" idx="12"/>
          </p:nvPr>
        </p:nvSpPr>
        <p:spPr bwMode="auto">
          <a:xfrm>
            <a:off x="6192838" y="6308725"/>
            <a:ext cx="2714625" cy="365125"/>
          </a:xfrm>
          <a:ln>
            <a:miter lim="800000"/>
            <a:headEnd/>
            <a:tailEnd/>
          </a:ln>
        </p:spPr>
        <p:txBody>
          <a:bodyPr/>
          <a:lstStyle/>
          <a:p>
            <a:r>
              <a:rPr lang="en-GB">
                <a:solidFill>
                  <a:srgbClr val="1F497D"/>
                </a:solidFill>
              </a:rPr>
              <a:t>The Eden Academy      Continuing Professional Development</a:t>
            </a:r>
          </a:p>
        </p:txBody>
      </p:sp>
      <p:sp>
        <p:nvSpPr>
          <p:cNvPr id="12292" name="TextBox 4"/>
          <p:cNvSpPr txBox="1">
            <a:spLocks noChangeArrowheads="1"/>
          </p:cNvSpPr>
          <p:nvPr/>
        </p:nvSpPr>
        <p:spPr bwMode="auto">
          <a:xfrm>
            <a:off x="161925" y="1628775"/>
            <a:ext cx="8731250" cy="535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spAutoFit/>
          </a:bodyPr>
          <a:lstStyle/>
          <a:p>
            <a:r>
              <a:rPr lang="en-GB"/>
              <a:t>Please watch the following video: </a:t>
            </a:r>
            <a:r>
              <a:rPr lang="en-GB">
                <a:hlinkClick r:id="rId3"/>
              </a:rPr>
              <a:t>https://drive.google.com/file/d/1c3yfWCAla7fBYDWxILjasHh6db3wOMrO/view?usp=sharing</a:t>
            </a:r>
            <a:r>
              <a:rPr lang="en-GB"/>
              <a:t> </a:t>
            </a:r>
          </a:p>
          <a:p>
            <a:endParaRPr lang="en-GB"/>
          </a:p>
          <a:p>
            <a:r>
              <a:rPr lang="en-GB"/>
              <a:t>What is your child trying to express?</a:t>
            </a:r>
            <a:br>
              <a:rPr lang="en-GB"/>
            </a:br>
            <a:r>
              <a:rPr lang="en-GB"/>
              <a:t> </a:t>
            </a:r>
          </a:p>
          <a:p>
            <a:r>
              <a:rPr lang="en-GB"/>
              <a:t>Think about a few key questions:</a:t>
            </a:r>
            <a:br>
              <a:rPr lang="en-GB"/>
            </a:br>
            <a:endParaRPr lang="en-GB"/>
          </a:p>
          <a:p>
            <a:pPr>
              <a:buFont typeface="Arial"/>
              <a:buChar char="•"/>
            </a:pPr>
            <a:r>
              <a:rPr lang="en-GB"/>
              <a:t> Have there been any changes recently, that may have resulted in this behaviour?</a:t>
            </a:r>
            <a:br>
              <a:rPr lang="en-GB"/>
            </a:br>
            <a:endParaRPr lang="en-GB"/>
          </a:p>
          <a:p>
            <a:pPr>
              <a:buFont typeface="Arial"/>
              <a:buChar char="•"/>
            </a:pPr>
            <a:r>
              <a:rPr lang="en-GB"/>
              <a:t> Did something happen just before their behaviour change, such as a trigger?</a:t>
            </a:r>
            <a:br>
              <a:rPr lang="en-GB"/>
            </a:br>
            <a:endParaRPr lang="en-GB"/>
          </a:p>
          <a:p>
            <a:pPr>
              <a:buFont typeface="Arial"/>
              <a:buChar char="•"/>
            </a:pPr>
            <a:r>
              <a:rPr lang="en-GB"/>
              <a:t> Are they expressing this behaviour to let you know</a:t>
            </a:r>
            <a:br>
              <a:rPr lang="en-GB"/>
            </a:br>
            <a:r>
              <a:rPr lang="en-GB"/>
              <a:t> something?</a:t>
            </a:r>
            <a:br>
              <a:rPr lang="en-GB"/>
            </a:br>
            <a:endParaRPr lang="en-GB"/>
          </a:p>
          <a:p>
            <a:pPr>
              <a:buFont typeface="Arial"/>
              <a:buChar char="•"/>
            </a:pPr>
            <a:r>
              <a:rPr lang="en-GB"/>
              <a:t> Are they in pain, ill or tired?</a:t>
            </a:r>
            <a:br>
              <a:rPr lang="en-GB"/>
            </a:br>
            <a:endParaRPr lang="en-GB"/>
          </a:p>
          <a:p>
            <a:pPr>
              <a:buFont typeface="Arial"/>
              <a:buChar char="•"/>
            </a:pPr>
            <a:r>
              <a:rPr lang="en-GB"/>
              <a:t> Is this behaviour repetitive? Is it a response to</a:t>
            </a:r>
            <a:br>
              <a:rPr lang="en-GB"/>
            </a:br>
            <a:r>
              <a:rPr lang="en-GB"/>
              <a:t> something that needs changing?  </a:t>
            </a:r>
          </a:p>
          <a:p>
            <a:pPr>
              <a:buFont typeface="Arial" pitchFamily="-86" charset="0"/>
              <a:buChar char="•"/>
            </a:pPr>
            <a:endParaRPr lang="en-GB"/>
          </a:p>
          <a:p>
            <a:endParaRPr lang="en-GB"/>
          </a:p>
        </p:txBody>
      </p:sp>
      <p:pic>
        <p:nvPicPr>
          <p:cNvPr id="16389" name="Picture 2" descr="C:\Users\Gemma\AppData\Local\Microsoft\Windows\Temporary Internet Files\Content.IE5\EY27TBF1\emotions[1].jpg"/>
          <p:cNvPicPr>
            <a:picLocks noChangeAspect="1" noChangeArrowheads="1"/>
          </p:cNvPicPr>
          <p:nvPr/>
        </p:nvPicPr>
        <p:blipFill>
          <a:blip r:embed="rId4"/>
          <a:srcRect/>
          <a:stretch>
            <a:fillRect/>
          </a:stretch>
        </p:blipFill>
        <p:spPr bwMode="auto">
          <a:xfrm>
            <a:off x="5824537" y="4597400"/>
            <a:ext cx="2836863" cy="20764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92275" y="188913"/>
            <a:ext cx="6969125" cy="814387"/>
          </a:xfrm>
        </p:spPr>
        <p:txBody>
          <a:bodyPr>
            <a:normAutofit/>
          </a:bodyPr>
          <a:lstStyle/>
          <a:p>
            <a:pPr algn="r" eaLnBrk="1" hangingPunct="1"/>
            <a:r>
              <a:rPr lang="en-GB" sz="3200" b="1"/>
              <a:t>Where appropriate, mirror the emotion</a:t>
            </a:r>
          </a:p>
        </p:txBody>
      </p:sp>
      <p:sp>
        <p:nvSpPr>
          <p:cNvPr id="17411" name="Footer Placeholder 2"/>
          <p:cNvSpPr>
            <a:spLocks noGrp="1"/>
          </p:cNvSpPr>
          <p:nvPr>
            <p:ph type="ftr" sz="quarter" idx="12"/>
          </p:nvPr>
        </p:nvSpPr>
        <p:spPr bwMode="auto">
          <a:xfrm>
            <a:off x="6192838" y="6308725"/>
            <a:ext cx="2714625" cy="365125"/>
          </a:xfrm>
          <a:ln>
            <a:miter lim="800000"/>
            <a:headEnd/>
            <a:tailEnd/>
          </a:ln>
        </p:spPr>
        <p:txBody>
          <a:bodyPr/>
          <a:lstStyle/>
          <a:p>
            <a:r>
              <a:rPr lang="en-GB">
                <a:solidFill>
                  <a:srgbClr val="1F497D"/>
                </a:solidFill>
              </a:rPr>
              <a:t>The Eden Academy      Continuing Professional Development</a:t>
            </a:r>
          </a:p>
        </p:txBody>
      </p:sp>
      <p:sp>
        <p:nvSpPr>
          <p:cNvPr id="12292" name="TextBox 4"/>
          <p:cNvSpPr txBox="1">
            <a:spLocks noChangeArrowheads="1"/>
          </p:cNvSpPr>
          <p:nvPr/>
        </p:nvSpPr>
        <p:spPr bwMode="auto">
          <a:xfrm>
            <a:off x="176212" y="1349375"/>
            <a:ext cx="8967787"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NoShape">
              <a:avLst/>
            </a:prstTxWarp>
            <a:spAutoFit/>
          </a:bodyPr>
          <a:lstStyle/>
          <a:p>
            <a:r>
              <a:rPr lang="en-GB"/>
              <a:t>When you believe you have an idea about what your child is expressing you can: </a:t>
            </a:r>
          </a:p>
          <a:p>
            <a:endParaRPr lang="en-GB"/>
          </a:p>
          <a:p>
            <a:pPr>
              <a:buFont typeface="Arial"/>
              <a:buChar char="•"/>
            </a:pPr>
            <a:r>
              <a:rPr lang="en-GB"/>
              <a:t> Listen and look for important words or actions</a:t>
            </a:r>
            <a:br>
              <a:rPr lang="en-GB"/>
            </a:br>
            <a:endParaRPr lang="en-GB"/>
          </a:p>
          <a:p>
            <a:pPr>
              <a:buFont typeface="Arial"/>
              <a:buChar char="•"/>
            </a:pPr>
            <a:r>
              <a:rPr lang="en-GB"/>
              <a:t> Repeat these back to the child, so they know that you are there and trying to help</a:t>
            </a:r>
            <a:br>
              <a:rPr lang="en-GB"/>
            </a:br>
            <a:endParaRPr lang="en-GB"/>
          </a:p>
          <a:p>
            <a:pPr>
              <a:buFont typeface="Arial"/>
              <a:buChar char="•"/>
            </a:pPr>
            <a:r>
              <a:rPr lang="en-GB"/>
              <a:t> Try mirroring the emotion, by matching some parts of the behaviour that your child is expressing – this lets them know that you are hearing them and want to understand</a:t>
            </a:r>
            <a:br>
              <a:rPr lang="en-GB"/>
            </a:br>
            <a:r>
              <a:rPr lang="en-GB"/>
              <a:t>  </a:t>
            </a:r>
          </a:p>
          <a:p>
            <a:pPr>
              <a:buFont typeface="Arial"/>
              <a:buChar char="•"/>
            </a:pPr>
            <a:r>
              <a:rPr lang="en-GB"/>
              <a:t> You can mirror back: </a:t>
            </a:r>
          </a:p>
          <a:p>
            <a:pPr lvl="1">
              <a:buFont typeface="Arial"/>
              <a:buChar char="•"/>
            </a:pPr>
            <a:r>
              <a:rPr lang="en-GB"/>
              <a:t> in your body language </a:t>
            </a:r>
          </a:p>
          <a:p>
            <a:pPr lvl="1">
              <a:buFont typeface="Arial"/>
              <a:buChar char="•"/>
            </a:pPr>
            <a:r>
              <a:rPr lang="en-GB"/>
              <a:t> in your tone of voice </a:t>
            </a:r>
          </a:p>
          <a:p>
            <a:pPr lvl="1">
              <a:buFont typeface="Arial"/>
              <a:buChar char="•"/>
            </a:pPr>
            <a:r>
              <a:rPr lang="en-GB"/>
              <a:t> body movements or actions </a:t>
            </a:r>
          </a:p>
          <a:p>
            <a:pPr lvl="1">
              <a:buFont typeface="Arial"/>
              <a:buChar char="•"/>
            </a:pPr>
            <a:r>
              <a:rPr lang="en-GB"/>
              <a:t> by simply repeating words, signs or symbols </a:t>
            </a:r>
          </a:p>
          <a:p>
            <a:endParaRPr lang="en-GB"/>
          </a:p>
          <a:p>
            <a:r>
              <a:rPr lang="en-GB"/>
              <a:t>Don’t try to change the feeling, allow your child to know that it is ok to feel these feelings and you are there to support them.  </a:t>
            </a:r>
          </a:p>
          <a:p>
            <a:pPr>
              <a:buFont typeface="Arial" pitchFamily="-86" charset="0"/>
              <a:buChar char="•"/>
            </a:pPr>
            <a:endParaRPr lang="en-GB"/>
          </a:p>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692275" y="188913"/>
            <a:ext cx="6969125" cy="814387"/>
          </a:xfrm>
        </p:spPr>
        <p:txBody>
          <a:bodyPr/>
          <a:lstStyle/>
          <a:p>
            <a:pPr algn="r" eaLnBrk="1" hangingPunct="1"/>
            <a:r>
              <a:rPr lang="en-GB" sz="3200" b="1"/>
              <a:t>Use a calm and holding voice</a:t>
            </a:r>
          </a:p>
        </p:txBody>
      </p:sp>
      <p:sp>
        <p:nvSpPr>
          <p:cNvPr id="17411" name="Footer Placeholder 2"/>
          <p:cNvSpPr>
            <a:spLocks noGrp="1"/>
          </p:cNvSpPr>
          <p:nvPr>
            <p:ph type="ftr" sz="quarter" idx="12"/>
          </p:nvPr>
        </p:nvSpPr>
        <p:spPr bwMode="auto">
          <a:xfrm>
            <a:off x="6192838" y="6308725"/>
            <a:ext cx="2714625" cy="365125"/>
          </a:xfrm>
          <a:ln>
            <a:miter lim="800000"/>
            <a:headEnd/>
            <a:tailEnd/>
          </a:ln>
        </p:spPr>
        <p:txBody>
          <a:bodyPr/>
          <a:lstStyle/>
          <a:p>
            <a:r>
              <a:rPr lang="en-GB">
                <a:solidFill>
                  <a:srgbClr val="1F497D"/>
                </a:solidFill>
              </a:rPr>
              <a:t>The Eden Academy      Continuing Professional Development</a:t>
            </a:r>
          </a:p>
        </p:txBody>
      </p:sp>
      <p:sp>
        <p:nvSpPr>
          <p:cNvPr id="12292" name="TextBox 4"/>
          <p:cNvSpPr txBox="1">
            <a:spLocks noChangeArrowheads="1"/>
          </p:cNvSpPr>
          <p:nvPr/>
        </p:nvSpPr>
        <p:spPr bwMode="auto">
          <a:xfrm>
            <a:off x="176213" y="1349375"/>
            <a:ext cx="8731250" cy="452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spAutoFit/>
          </a:bodyPr>
          <a:lstStyle/>
          <a:p>
            <a:r>
              <a:rPr lang="en-GB"/>
              <a:t>Please watch the following video: </a:t>
            </a:r>
            <a:r>
              <a:rPr lang="en-GB">
                <a:hlinkClick r:id="rId3"/>
              </a:rPr>
              <a:t>https://drive.google.com/file/d/1gk7amJZmWzj_QmnYawf8bwJ0xMCRFqVo/view?usp=sharing</a:t>
            </a:r>
            <a:r>
              <a:rPr lang="en-GB"/>
              <a:t> </a:t>
            </a:r>
          </a:p>
          <a:p>
            <a:endParaRPr lang="en-GB"/>
          </a:p>
          <a:p>
            <a:r>
              <a:rPr lang="en-GB"/>
              <a:t>Sometimes it is not appropriate to mirror your child’s emotions, for example when they are angry. </a:t>
            </a:r>
          </a:p>
          <a:p>
            <a:endParaRPr lang="en-GB"/>
          </a:p>
          <a:p>
            <a:r>
              <a:rPr lang="en-GB"/>
              <a:t>You can support them by talking in a calm voice in order to soothe them, letting your child know that you are aware of how they are feeling. </a:t>
            </a:r>
          </a:p>
          <a:p>
            <a:endParaRPr lang="en-GB"/>
          </a:p>
          <a:p>
            <a:r>
              <a:rPr lang="en-GB"/>
              <a:t>Some ways to do this include:</a:t>
            </a:r>
            <a:br>
              <a:rPr lang="en-GB"/>
            </a:br>
            <a:endParaRPr lang="en-GB"/>
          </a:p>
          <a:p>
            <a:pPr lvl="1">
              <a:buFont typeface="Arial"/>
              <a:buChar char="•"/>
            </a:pPr>
            <a:r>
              <a:rPr lang="en-GB"/>
              <a:t> Think about how a mother may talk to her baby </a:t>
            </a:r>
          </a:p>
          <a:p>
            <a:pPr lvl="1">
              <a:buFont typeface="Arial"/>
              <a:buChar char="•"/>
            </a:pPr>
            <a:r>
              <a:rPr lang="en-GB"/>
              <a:t> Use gentle tones </a:t>
            </a:r>
          </a:p>
          <a:p>
            <a:pPr lvl="1">
              <a:buFont typeface="Arial"/>
              <a:buChar char="•"/>
            </a:pPr>
            <a:r>
              <a:rPr lang="en-GB"/>
              <a:t> Use song like phrases </a:t>
            </a:r>
          </a:p>
          <a:p>
            <a:pPr lvl="1">
              <a:buFont typeface="Arial"/>
              <a:buChar char="•"/>
            </a:pPr>
            <a:r>
              <a:rPr lang="en-GB"/>
              <a:t> Be reassuring if your child needs it </a:t>
            </a:r>
          </a:p>
          <a:p>
            <a:r>
              <a:rPr lang="en-GB"/>
              <a:t> </a:t>
            </a:r>
          </a:p>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1F3E4B1151FE41AE9091C284DC6A64" ma:contentTypeVersion="3" ma:contentTypeDescription="Create a new document." ma:contentTypeScope="" ma:versionID="641cd6da4ac00073c9a336bb94e13f62">
  <xsd:schema xmlns:xsd="http://www.w3.org/2001/XMLSchema" xmlns:xs="http://www.w3.org/2001/XMLSchema" xmlns:p="http://schemas.microsoft.com/office/2006/metadata/properties" xmlns:ns2="a9aa0300-e3ad-47fb-aadb-fa66ee6c3ea0" targetNamespace="http://schemas.microsoft.com/office/2006/metadata/properties" ma:root="true" ma:fieldsID="b79c3a1d8874882d375ebde12885c6e9" ns2:_="">
    <xsd:import namespace="a9aa0300-e3ad-47fb-aadb-fa66ee6c3ea0"/>
    <xsd:element name="properties">
      <xsd:complexType>
        <xsd:sequence>
          <xsd:element name="documentManagement">
            <xsd:complexType>
              <xsd:all>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aa0300-e3ad-47fb-aadb-fa66ee6c3e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0894E3-5782-49E7-8AD6-8CD05649B738}">
  <ds:schemaRefs>
    <ds:schemaRef ds:uri="http://schemas.microsoft.com/sharepoint/v3/contenttype/forms"/>
  </ds:schemaRefs>
</ds:datastoreItem>
</file>

<file path=customXml/itemProps2.xml><?xml version="1.0" encoding="utf-8"?>
<ds:datastoreItem xmlns:ds="http://schemas.openxmlformats.org/officeDocument/2006/customXml" ds:itemID="{E522D60D-4905-4A58-88B1-E46A66A5BCDC}">
  <ds:schemaRefs>
    <ds:schemaRef ds:uri="http://schemas.microsoft.com/office/2006/metadata/contentType"/>
    <ds:schemaRef ds:uri="http://schemas.microsoft.com/office/2006/metadata/properties/metaAttributes"/>
    <ds:schemaRef ds:uri="http://www.w3.org/2000/xmlns/"/>
    <ds:schemaRef ds:uri="http://www.w3.org/2001/XMLSchema"/>
    <ds:schemaRef ds:uri="a9aa0300-e3ad-47fb-aadb-fa66ee6c3ea0"/>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9687FF-0B11-4796-9E6F-1EB807123CFF}">
  <ds:schemaRefs>
    <ds:schemaRef ds:uri="http://schemas.microsoft.com/office/infopath/2007/PartnerControls"/>
    <ds:schemaRef ds:uri="http://schemas.openxmlformats.org/package/2006/metadata/core-properties"/>
    <ds:schemaRef ds:uri="http://www.w3.org/XML/1998/namespace"/>
    <ds:schemaRef ds:uri="http://purl.org/dc/terms/"/>
    <ds:schemaRef ds:uri="http://schemas.microsoft.com/office/2006/metadata/properties"/>
    <ds:schemaRef ds:uri="http://schemas.microsoft.com/office/2006/documentManagement/types"/>
    <ds:schemaRef ds:uri="a9aa0300-e3ad-47fb-aadb-fa66ee6c3ea0"/>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TotalTime>
  <Words>573</Words>
  <Application>Microsoft Office PowerPoint</Application>
  <PresentationFormat>On-screen Show (4:3)</PresentationFormat>
  <Paragraphs>146</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Basic Sans Heavy SF</vt:lpstr>
      <vt:lpstr>Bradley Hand Bold</vt:lpstr>
      <vt:lpstr>Calibri</vt:lpstr>
      <vt:lpstr>Times New Roman</vt:lpstr>
      <vt:lpstr>Office Theme</vt:lpstr>
      <vt:lpstr>Responding to ‘Big’ Emotions</vt:lpstr>
      <vt:lpstr>Welcome</vt:lpstr>
      <vt:lpstr>Welcome</vt:lpstr>
      <vt:lpstr>Being rather than doing </vt:lpstr>
      <vt:lpstr>Observe, Wait, Listen</vt:lpstr>
      <vt:lpstr>Labelling</vt:lpstr>
      <vt:lpstr>What is the child trying to tell us? </vt:lpstr>
      <vt:lpstr>Where appropriate, mirror the emotion</vt:lpstr>
      <vt:lpstr>Use a calm and holding voice</vt:lpstr>
      <vt:lpstr>Validating</vt:lpstr>
      <vt:lpstr>Look after yourself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Jennifer Rust</dc:creator>
  <cp:lastModifiedBy>Christie Kelly</cp:lastModifiedBy>
  <cp:revision>6</cp:revision>
  <dcterms:created xsi:type="dcterms:W3CDTF">2020-05-07T12:55:13Z</dcterms:created>
  <dcterms:modified xsi:type="dcterms:W3CDTF">2021-02-01T10:54:47Z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0x010100501F3E4B1151FE41AE9091C284DC6A64</vt:lpwstr>
  </property>
</Properties>
</file>